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6"/>
  </p:notesMasterIdLst>
  <p:sldIdLst>
    <p:sldId id="278" r:id="rId2"/>
    <p:sldId id="279" r:id="rId3"/>
    <p:sldId id="280" r:id="rId4"/>
    <p:sldId id="281" r:id="rId5"/>
    <p:sldId id="285" r:id="rId6"/>
    <p:sldId id="294" r:id="rId7"/>
    <p:sldId id="283" r:id="rId8"/>
    <p:sldId id="284" r:id="rId9"/>
    <p:sldId id="295" r:id="rId10"/>
    <p:sldId id="296" r:id="rId11"/>
    <p:sldId id="288" r:id="rId12"/>
    <p:sldId id="289" r:id="rId13"/>
    <p:sldId id="292" r:id="rId14"/>
    <p:sldId id="293" r:id="rId1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8CE92F-C34E-436C-ABE3-1931373B34CF}" v="1" dt="2022-12-04T18:11:51.713"/>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4609" autoAdjust="0"/>
  </p:normalViewPr>
  <p:slideViewPr>
    <p:cSldViewPr snapToGrid="0" snapToObjects="1">
      <p:cViewPr varScale="1">
        <p:scale>
          <a:sx n="82" d="100"/>
          <a:sy n="82" d="100"/>
        </p:scale>
        <p:origin x="749"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u Rajput" userId="a6fcff7ca05f7e13" providerId="LiveId" clId="{438CE92F-C34E-436C-ABE3-1931373B34CF}"/>
    <pc:docChg chg="modSld">
      <pc:chgData name="Tanu Rajput" userId="a6fcff7ca05f7e13" providerId="LiveId" clId="{438CE92F-C34E-436C-ABE3-1931373B34CF}" dt="2022-12-04T18:11:51.709" v="0"/>
      <pc:docMkLst>
        <pc:docMk/>
      </pc:docMkLst>
      <pc:sldChg chg="modSp">
        <pc:chgData name="Tanu Rajput" userId="a6fcff7ca05f7e13" providerId="LiveId" clId="{438CE92F-C34E-436C-ABE3-1931373B34CF}" dt="2022-12-04T18:11:51.709" v="0"/>
        <pc:sldMkLst>
          <pc:docMk/>
          <pc:sldMk cId="2903841477" sldId="283"/>
        </pc:sldMkLst>
        <pc:graphicFrameChg chg="mod">
          <ac:chgData name="Tanu Rajput" userId="a6fcff7ca05f7e13" providerId="LiveId" clId="{438CE92F-C34E-436C-ABE3-1931373B34CF}" dt="2022-12-04T18:11:51.709" v="0"/>
          <ac:graphicFrameMkLst>
            <pc:docMk/>
            <pc:sldMk cId="2903841477" sldId="283"/>
            <ac:graphicFrameMk id="12" creationId="{0B499DBE-25A4-0AC4-071C-6D01ADF7395E}"/>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a6fcff7ca05f7e13/Documents/visualiza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[visualization.xlsx]visualization!PivotTable6</c:name>
    <c:fmtId val="6"/>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score performance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95000"/>
                      <a:lumOff val="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pPr>
            <a:solidFill>
              <a:schemeClr val="accent1"/>
            </a:solidFill>
            <a:ln w="22225">
              <a:solidFill>
                <a:schemeClr val="lt1"/>
              </a:solidFill>
              <a:round/>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pPr>
            <a:solidFill>
              <a:schemeClr val="accent1"/>
            </a:solidFill>
            <a:ln w="22225">
              <a:solidFill>
                <a:schemeClr val="lt1"/>
              </a:solidFill>
              <a:round/>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pPr>
            <a:solidFill>
              <a:schemeClr val="accent1"/>
            </a:solidFill>
            <a:ln w="22225">
              <a:solidFill>
                <a:schemeClr val="lt1"/>
              </a:solidFill>
              <a:round/>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2"/>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6">
                      <a:lumMod val="50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95000"/>
                      <a:lumOff val="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2"/>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6">
                      <a:lumMod val="50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95000"/>
                      <a:lumOff val="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lt1"/>
            </a:solidFill>
            <a:round/>
          </a:ln>
          <a:effectLst>
            <a:outerShdw dist="25400" dir="2700000" algn="tl" rotWithShape="0">
              <a:schemeClr val="accent1"/>
            </a:outerShdw>
          </a:effectLst>
        </c:spPr>
        <c:marker>
          <c:symbol val="circle"/>
          <c:size val="5"/>
          <c:spPr>
            <a:solidFill>
              <a:schemeClr val="accent2"/>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6">
                      <a:lumMod val="50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visualization!$K$5</c:f>
              <c:strCache>
                <c:ptCount val="1"/>
                <c:pt idx="0">
                  <c:v>Sum of Score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visualization!$J$6:$J$15</c:f>
              <c:multiLvlStrCache>
                <c:ptCount val="5"/>
                <c:lvl>
                  <c:pt idx="0">
                    <c:v>2021</c:v>
                  </c:pt>
                  <c:pt idx="1">
                    <c:v>2020</c:v>
                  </c:pt>
                  <c:pt idx="2">
                    <c:v>2021</c:v>
                  </c:pt>
                  <c:pt idx="3">
                    <c:v>2020</c:v>
                  </c:pt>
                  <c:pt idx="4">
                    <c:v>2020</c:v>
                  </c:pt>
                </c:lvl>
                <c:lvl>
                  <c:pt idx="0">
                    <c:v>Qtr1</c:v>
                  </c:pt>
                  <c:pt idx="1">
                    <c:v>Qtr2</c:v>
                  </c:pt>
                  <c:pt idx="3">
                    <c:v>Qtr3</c:v>
                  </c:pt>
                  <c:pt idx="4">
                    <c:v>Qtr4</c:v>
                  </c:pt>
                </c:lvl>
              </c:multiLvlStrCache>
            </c:multiLvlStrRef>
          </c:cat>
          <c:val>
            <c:numRef>
              <c:f>visualization!$K$6:$K$15</c:f>
              <c:numCache>
                <c:formatCode>General</c:formatCode>
                <c:ptCount val="5"/>
                <c:pt idx="0">
                  <c:v>237362</c:v>
                </c:pt>
                <c:pt idx="1">
                  <c:v>35406</c:v>
                </c:pt>
                <c:pt idx="2">
                  <c:v>209854</c:v>
                </c:pt>
                <c:pt idx="3">
                  <c:v>244717</c:v>
                </c:pt>
                <c:pt idx="4">
                  <c:v>246306</c:v>
                </c:pt>
              </c:numCache>
            </c:numRef>
          </c:val>
          <c:smooth val="0"/>
          <c:extLst>
            <c:ext xmlns:c16="http://schemas.microsoft.com/office/drawing/2014/chart" uri="{C3380CC4-5D6E-409C-BE32-E72D297353CC}">
              <c16:uniqueId val="{00000000-CCC7-4DEB-8183-B81952740DFB}"/>
            </c:ext>
          </c:extLst>
        </c:ser>
        <c:ser>
          <c:idx val="1"/>
          <c:order val="1"/>
          <c:tx>
            <c:strRef>
              <c:f>visualization!$L$5</c:f>
              <c:strCache>
                <c:ptCount val="1"/>
                <c:pt idx="0">
                  <c:v>Count of Content Type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visualization!$J$6:$J$15</c:f>
              <c:multiLvlStrCache>
                <c:ptCount val="5"/>
                <c:lvl>
                  <c:pt idx="0">
                    <c:v>2021</c:v>
                  </c:pt>
                  <c:pt idx="1">
                    <c:v>2020</c:v>
                  </c:pt>
                  <c:pt idx="2">
                    <c:v>2021</c:v>
                  </c:pt>
                  <c:pt idx="3">
                    <c:v>2020</c:v>
                  </c:pt>
                  <c:pt idx="4">
                    <c:v>2020</c:v>
                  </c:pt>
                </c:lvl>
                <c:lvl>
                  <c:pt idx="0">
                    <c:v>Qtr1</c:v>
                  </c:pt>
                  <c:pt idx="1">
                    <c:v>Qtr2</c:v>
                  </c:pt>
                  <c:pt idx="3">
                    <c:v>Qtr3</c:v>
                  </c:pt>
                  <c:pt idx="4">
                    <c:v>Qtr4</c:v>
                  </c:pt>
                </c:lvl>
              </c:multiLvlStrCache>
            </c:multiLvlStrRef>
          </c:cat>
          <c:val>
            <c:numRef>
              <c:f>visualization!$L$6:$L$15</c:f>
              <c:numCache>
                <c:formatCode>General</c:formatCode>
                <c:ptCount val="5"/>
                <c:pt idx="0">
                  <c:v>6291</c:v>
                </c:pt>
                <c:pt idx="1">
                  <c:v>920</c:v>
                </c:pt>
                <c:pt idx="2">
                  <c:v>5460</c:v>
                </c:pt>
                <c:pt idx="3">
                  <c:v>6448</c:v>
                </c:pt>
                <c:pt idx="4">
                  <c:v>6434</c:v>
                </c:pt>
              </c:numCache>
            </c:numRef>
          </c:val>
          <c:smooth val="0"/>
          <c:extLst>
            <c:ext xmlns:c16="http://schemas.microsoft.com/office/drawing/2014/chart" uri="{C3380CC4-5D6E-409C-BE32-E72D297353CC}">
              <c16:uniqueId val="{00000001-CCC7-4DEB-8183-B81952740DFB}"/>
            </c:ext>
          </c:extLst>
        </c:ser>
        <c:dLbls>
          <c:dLblPos val="t"/>
          <c:showLegendKey val="0"/>
          <c:showVal val="1"/>
          <c:showCatName val="0"/>
          <c:showSerName val="0"/>
          <c:showPercent val="0"/>
          <c:showBubbleSize val="0"/>
        </c:dLbls>
        <c:smooth val="0"/>
        <c:axId val="959081888"/>
        <c:axId val="959076064"/>
      </c:lineChart>
      <c:catAx>
        <c:axId val="95908188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59076064"/>
        <c:crosses val="autoZero"/>
        <c:auto val="1"/>
        <c:lblAlgn val="ctr"/>
        <c:lblOffset val="100"/>
        <c:noMultiLvlLbl val="0"/>
      </c:catAx>
      <c:valAx>
        <c:axId val="95907606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590818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[visualization.xlsx]visualization!PivotTable1</c:name>
    <c:fmtId val="4"/>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Content type  Distribution</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7"/>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8"/>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9"/>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visualization!$B$4</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AC06-41E8-B8E3-6608F88C95F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AC06-41E8-B8E3-6608F88C95F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AC06-41E8-B8E3-6608F88C95F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AC06-41E8-B8E3-6608F88C95F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visualization!$A$5:$A$9</c:f>
              <c:strCache>
                <c:ptCount val="4"/>
                <c:pt idx="0">
                  <c:v>photo</c:v>
                </c:pt>
                <c:pt idx="1">
                  <c:v>video</c:v>
                </c:pt>
                <c:pt idx="2">
                  <c:v>GIF</c:v>
                </c:pt>
                <c:pt idx="3">
                  <c:v>audio</c:v>
                </c:pt>
              </c:strCache>
            </c:strRef>
          </c:cat>
          <c:val>
            <c:numRef>
              <c:f>visualization!$B$5:$B$9</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AC06-41E8-B8E3-6608F88C95FF}"/>
            </c:ext>
          </c:extLst>
        </c:ser>
        <c:dLbls>
          <c:dLblPos val="outEnd"/>
          <c:showLegendKey val="0"/>
          <c:showVal val="1"/>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SOCIAL BUZZ </a:t>
            </a:r>
            <a:br>
              <a:rPr lang="en-US" dirty="0"/>
            </a:br>
            <a:r>
              <a:rPr lang="en-US" dirty="0"/>
              <a:t>Data analysis</a:t>
            </a:r>
            <a:br>
              <a:rPr lang="en-US" dirty="0"/>
            </a:br>
            <a:endParaRPr lang="en-US" dirty="0"/>
          </a:p>
        </p:txBody>
      </p:sp>
      <p:sp>
        <p:nvSpPr>
          <p:cNvPr id="5" name="Subtitle 4">
            <a:extLst>
              <a:ext uri="{FF2B5EF4-FFF2-40B4-BE49-F238E27FC236}">
                <a16:creationId xmlns:a16="http://schemas.microsoft.com/office/drawing/2014/main" id="{3196A336-4585-427D-1795-1517DBC1633C}"/>
              </a:ext>
            </a:extLst>
          </p:cNvPr>
          <p:cNvSpPr>
            <a:spLocks noGrp="1"/>
          </p:cNvSpPr>
          <p:nvPr>
            <p:ph type="subTitle" idx="1"/>
          </p:nvPr>
        </p:nvSpPr>
        <p:spPr>
          <a:xfrm>
            <a:off x="4181545" y="376770"/>
            <a:ext cx="3493008" cy="341687"/>
          </a:xfrm>
        </p:spPr>
        <p:txBody>
          <a:bodyPr/>
          <a:lstStyle/>
          <a:p>
            <a:r>
              <a:rPr lang="en-US" dirty="0"/>
              <a:t>Project Title</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3768CA3-95F8-9209-D2FD-567F25842CEC}"/>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6" name="Rectangle 5">
            <a:extLst>
              <a:ext uri="{FF2B5EF4-FFF2-40B4-BE49-F238E27FC236}">
                <a16:creationId xmlns:a16="http://schemas.microsoft.com/office/drawing/2014/main" id="{1585911E-B31B-D4A8-B33B-BD0EA5B44748}"/>
              </a:ext>
            </a:extLst>
          </p:cNvPr>
          <p:cNvSpPr/>
          <p:nvPr/>
        </p:nvSpPr>
        <p:spPr>
          <a:xfrm>
            <a:off x="0" y="-1"/>
            <a:ext cx="12447037" cy="7119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A5F2AF9-E988-2E82-FFCA-A97E3B45AC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9080" y="212272"/>
            <a:ext cx="5715000" cy="3429000"/>
          </a:xfrm>
          <a:prstGeom prst="rect">
            <a:avLst/>
          </a:prstGeom>
        </p:spPr>
      </p:pic>
      <p:pic>
        <p:nvPicPr>
          <p:cNvPr id="10" name="Graphic 9">
            <a:extLst>
              <a:ext uri="{FF2B5EF4-FFF2-40B4-BE49-F238E27FC236}">
                <a16:creationId xmlns:a16="http://schemas.microsoft.com/office/drawing/2014/main" id="{2B6A5914-F5DF-B37A-C4A7-942167B770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0181" y="3559627"/>
            <a:ext cx="5715000" cy="3429000"/>
          </a:xfrm>
          <a:prstGeom prst="rect">
            <a:avLst/>
          </a:prstGeom>
        </p:spPr>
      </p:pic>
    </p:spTree>
    <p:extLst>
      <p:ext uri="{BB962C8B-B14F-4D97-AF65-F5344CB8AC3E}">
        <p14:creationId xmlns:p14="http://schemas.microsoft.com/office/powerpoint/2010/main" val="127714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Process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sz="1600" dirty="0"/>
              <a:t>Understand data</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Understand all requirements of user</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sz="1600" dirty="0"/>
              <a:t>Data Cleaning and Modelling</a:t>
            </a:r>
          </a:p>
          <a:p>
            <a:endParaRPr lang="en-US" dirty="0"/>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We gather , </a:t>
            </a:r>
            <a:r>
              <a:rPr lang="en-US" dirty="0" err="1"/>
              <a:t>merge,clean</a:t>
            </a:r>
            <a:r>
              <a:rPr lang="en-US" dirty="0"/>
              <a:t> the data</a:t>
            </a:r>
          </a:p>
          <a:p>
            <a:pPr lvl="0"/>
            <a:r>
              <a:rPr lang="en-US" dirty="0"/>
              <a:t>by using excel</a:t>
            </a:r>
          </a:p>
          <a:p>
            <a:pPr lvl="0"/>
            <a:endParaRPr lang="en-US" dirty="0"/>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Visualization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Pictorial representation of our data</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Insights</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Meaningful insights to take decisions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Presentation</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Present it to the user with </a:t>
            </a:r>
            <a:r>
              <a:rPr lang="en-US" dirty="0" err="1"/>
              <a:t>insughts</a:t>
            </a:r>
            <a:r>
              <a:rPr lang="en-US" dirty="0"/>
              <a:t>.</a:t>
            </a:r>
          </a:p>
        </p:txBody>
      </p:sp>
    </p:spTree>
    <p:extLst>
      <p:ext uri="{BB962C8B-B14F-4D97-AF65-F5344CB8AC3E}">
        <p14:creationId xmlns:p14="http://schemas.microsoft.com/office/powerpoint/2010/main" val="1600494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Insights</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a:xfrm>
            <a:off x="2737814" y="2153571"/>
            <a:ext cx="8082586" cy="557784"/>
          </a:xfrm>
        </p:spPr>
        <p:txBody>
          <a:bodyPr/>
          <a:lstStyle/>
          <a:p>
            <a:pPr lvl="0"/>
            <a:r>
              <a:rPr lang="en-US" dirty="0"/>
              <a:t>Scores are highest In  2021 compare to 2021</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a:xfrm>
            <a:off x="2678730" y="3017520"/>
            <a:ext cx="8141670" cy="557784"/>
          </a:xfrm>
        </p:spPr>
        <p:txBody>
          <a:bodyPr/>
          <a:lstStyle/>
          <a:p>
            <a:pPr lvl="0"/>
            <a:r>
              <a:rPr lang="en-US" dirty="0"/>
              <a:t>Too longy Gifs are disliked by people</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a:xfrm>
            <a:off x="2678730" y="4520739"/>
            <a:ext cx="8141670" cy="557784"/>
          </a:xfrm>
        </p:spPr>
        <p:txBody>
          <a:bodyPr/>
          <a:lstStyle/>
          <a:p>
            <a:pPr lvl="0"/>
            <a:r>
              <a:rPr lang="en-US" dirty="0"/>
              <a:t>Most uploaded categories are </a:t>
            </a:r>
            <a:r>
              <a:rPr lang="en-US" dirty="0" err="1"/>
              <a:t>animals,science,education</a:t>
            </a:r>
            <a:endParaRPr lang="en-US" dirty="0"/>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a:xfrm>
            <a:off x="2737814" y="5641848"/>
            <a:ext cx="8082586" cy="557784"/>
          </a:xfrm>
        </p:spPr>
        <p:txBody>
          <a:bodyPr/>
          <a:lstStyle/>
          <a:p>
            <a:pPr lvl="0"/>
            <a:r>
              <a:rPr lang="en-US" dirty="0"/>
              <a:t>Public likes photos and videos content most</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88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837688"/>
            <a:ext cx="10043160" cy="2700528"/>
          </a:xfrm>
        </p:spPr>
        <p:txBody>
          <a:bodyPr/>
          <a:lstStyle/>
          <a:p>
            <a:r>
              <a:rPr lang="en-US" dirty="0"/>
              <a:t>At Contoso, we believe in giving 110%. By using our next-generation data annotators,.</a:t>
            </a:r>
          </a:p>
          <a:p>
            <a:r>
              <a:rPr lang="en-US" dirty="0"/>
              <a:t>1).They are looking to complete an IPO by the end of next year and need guidance to ensure that this goes smoothly. </a:t>
            </a:r>
          </a:p>
          <a:p>
            <a:r>
              <a:rPr lang="en-US" dirty="0"/>
              <a:t>2) They are still a small company and do not have the resources to manage the scale that they are currently at. They could hire more people, but they want an experienced practice to help instead.</a:t>
            </a:r>
          </a:p>
          <a:p>
            <a:r>
              <a:rPr lang="en-US" dirty="0"/>
              <a:t> 3) They want to learn data best practices from a large corporation. Due to the nature of their business, they have a massive amount of data so they are keen on understanding how the world's biggest companies manage the challenges of big data.</a:t>
            </a:r>
          </a:p>
          <a:p>
            <a:r>
              <a:rPr lang="en-US" dirty="0"/>
              <a:t> To start our engagement with Social Buzz, we are running a 3 month initial project in order to prove to them that we are the best firm to work with. They are expecting the following: - </a:t>
            </a:r>
          </a:p>
          <a:p>
            <a:r>
              <a:rPr lang="en-US" dirty="0"/>
              <a:t>An audit of their big data practice - Recommendations for a successful IPO - An analysis of their content categories that highlights the top 5 categories with the largest aggregate popularity </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6" name="Rectangle 5">
            <a:extLst>
              <a:ext uri="{FF2B5EF4-FFF2-40B4-BE49-F238E27FC236}">
                <a16:creationId xmlns:a16="http://schemas.microsoft.com/office/drawing/2014/main" id="{563AFAAF-AD9F-F2E1-E6A9-F2F3B87FD2BF}"/>
              </a:ext>
            </a:extLst>
          </p:cNvPr>
          <p:cNvSpPr/>
          <p:nvPr/>
        </p:nvSpPr>
        <p:spPr>
          <a:xfrm>
            <a:off x="3041780" y="5538216"/>
            <a:ext cx="8891140" cy="131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NEXT STEPS::==</a:t>
            </a:r>
          </a:p>
          <a:p>
            <a:pPr algn="ctr"/>
            <a:r>
              <a:rPr lang="en-US" dirty="0">
                <a:ln w="0"/>
                <a:solidFill>
                  <a:schemeClr val="tx1"/>
                </a:solidFill>
                <a:effectLst>
                  <a:outerShdw blurRad="38100" dist="19050" dir="2700000" algn="tl" rotWithShape="0">
                    <a:schemeClr val="dk1">
                      <a:alpha val="40000"/>
                    </a:schemeClr>
                  </a:outerShdw>
                </a:effectLst>
              </a:rPr>
              <a:t>This ad-hoc analysis is insightful, but it's time to take this analysis into large scale production for real-time understanding of your business. We can show you how to do this. </a:t>
            </a:r>
          </a:p>
        </p:txBody>
      </p:sp>
    </p:spTree>
    <p:extLst>
      <p:ext uri="{BB962C8B-B14F-4D97-AF65-F5344CB8AC3E}">
        <p14:creationId xmlns:p14="http://schemas.microsoft.com/office/powerpoint/2010/main" val="9481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811528" y="3295904"/>
            <a:ext cx="4169664" cy="667512"/>
          </a:xfrm>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145053" y="581152"/>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145053" y="1622966"/>
            <a:ext cx="5693664" cy="4385947"/>
          </a:xfrm>
        </p:spPr>
        <p:txBody>
          <a:bodyPr/>
          <a:lstStyle/>
          <a:p>
            <a:r>
              <a:rPr lang="en-US" dirty="0"/>
              <a:t>Introduction​</a:t>
            </a:r>
          </a:p>
          <a:p>
            <a:r>
              <a:rPr lang="en-US" dirty="0"/>
              <a:t>Project recap</a:t>
            </a:r>
          </a:p>
          <a:p>
            <a:r>
              <a:rPr lang="en-US" dirty="0"/>
              <a:t>The Analytic Team</a:t>
            </a:r>
          </a:p>
          <a:p>
            <a:r>
              <a:rPr lang="en-US" dirty="0"/>
              <a:t>Problem</a:t>
            </a:r>
          </a:p>
          <a:p>
            <a:r>
              <a:rPr lang="en-US" dirty="0"/>
              <a:t>​Yearly Performance</a:t>
            </a:r>
          </a:p>
          <a:p>
            <a:r>
              <a:rPr lang="en-US" dirty="0"/>
              <a:t>Process</a:t>
            </a:r>
          </a:p>
          <a:p>
            <a:r>
              <a:rPr lang="en-US" dirty="0"/>
              <a:t>Insights</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590046" y="853170"/>
            <a:ext cx="6766560" cy="768096"/>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590046" y="1804499"/>
            <a:ext cx="6766560" cy="2700528"/>
          </a:xfrm>
        </p:spPr>
        <p:txBody>
          <a:bodyPr/>
          <a:lstStyle/>
          <a:p>
            <a:r>
              <a:rPr lang="en-US" dirty="0"/>
              <a:t>Social Buzz was founded by two former engineers from a large social media conglomerate, one from London and the other from San Francisco. They left in 2008 and both met in San Francisco to start their business. They started Social Buzz because they saw an opportunity to build on the foundation that their previous company started by creating a new platform where content took center stage. Social Buzz emphasizes content by keeping all users anonymous, only tracking user reactions on every piece of content. There are over 100 ways that users can react to content, spanning beyond the traditional reactions of likes, dislikes, and comments. This ensures that trending content, as opposed to individual users, is at the forefront of user feeds. </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3478079" y="102637"/>
            <a:ext cx="3200400" cy="274320"/>
          </a:xfrm>
        </p:spPr>
        <p:txBody>
          <a:bodyPr/>
          <a:lstStyle/>
          <a:p>
            <a:r>
              <a:rPr lang="en-US" dirty="0"/>
              <a:t>Social Buzz</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335763" y="2003655"/>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Project Recap</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569028" y="3253398"/>
            <a:ext cx="9043852" cy="2998112"/>
          </a:xfrm>
        </p:spPr>
        <p:txBody>
          <a:bodyPr/>
          <a:lstStyle/>
          <a:p>
            <a:pPr algn="ctr"/>
            <a:r>
              <a:rPr lang="en-US" sz="2000" dirty="0"/>
              <a:t>Social Buzz is a fast growing technology unicorn that need to adapt quickly to it's global scale.</a:t>
            </a:r>
          </a:p>
          <a:p>
            <a:pPr algn="ctr"/>
            <a:r>
              <a:rPr lang="en-US" sz="2000" dirty="0"/>
              <a:t> Accenture has begun a 3 month POC focusing on these tasks:</a:t>
            </a:r>
          </a:p>
          <a:p>
            <a:pPr algn="ctr"/>
            <a:r>
              <a:rPr lang="en-US" sz="2000" dirty="0"/>
              <a:t> </a:t>
            </a:r>
          </a:p>
          <a:p>
            <a:pPr algn="ctr"/>
            <a:r>
              <a:rPr lang="en-US" sz="2000" dirty="0"/>
              <a:t>• An audit of Social Buzz's big data practice</a:t>
            </a:r>
          </a:p>
          <a:p>
            <a:pPr algn="ctr"/>
            <a:r>
              <a:rPr lang="en-US" sz="2000" dirty="0"/>
              <a:t> • Recommendations for a successful IPO </a:t>
            </a:r>
          </a:p>
          <a:p>
            <a:pPr algn="ctr"/>
            <a:r>
              <a:rPr lang="en-US" sz="2000" dirty="0"/>
              <a:t>• Analysis to find Social Buzz's top 5 most popular categories of content </a:t>
            </a:r>
            <a:r>
              <a:rPr lang="en-US" sz="2000" dirty="0">
                <a:latin typeface="Sabon Next LT" panose="02000500000000000000" pitchFamily="2" charset="0"/>
                <a:cs typeface="Sabon Next LT" panose="02000500000000000000" pitchFamily="2" charset="0"/>
              </a:rPr>
              <a:t> </a:t>
            </a:r>
          </a:p>
          <a:p>
            <a:pPr algn="ctr"/>
            <a:endParaRPr lang="en-US" sz="24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Managing Director</a:t>
            </a:r>
          </a:p>
          <a:p>
            <a:endParaRPr lang="en-US" dirty="0"/>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Mae Mulligan</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Industry Lead</a:t>
            </a:r>
          </a:p>
          <a:p>
            <a:endParaRPr lang="en-US" dirty="0"/>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a:xfrm>
            <a:off x="3674379" y="5599754"/>
            <a:ext cx="2283472" cy="365125"/>
          </a:xfrm>
        </p:spPr>
        <p:txBody>
          <a:bodyPr/>
          <a:lstStyle/>
          <a:p>
            <a:r>
              <a:rPr lang="en-US" dirty="0"/>
              <a:t>Susan Curtis</a:t>
            </a:r>
          </a:p>
        </p:txBody>
      </p:sp>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Data Scientist</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Michelle Grove</a:t>
            </a:r>
          </a:p>
        </p:txBody>
      </p:sp>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sz="1600" dirty="0"/>
              <a:t>Data Analyst Intern</a:t>
            </a:r>
          </a:p>
          <a:p>
            <a:r>
              <a:rPr lang="en-US" dirty="0"/>
              <a:t>​</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Tanu Rajput</a:t>
            </a:r>
          </a:p>
        </p:txBody>
      </p:sp>
    </p:spTree>
    <p:extLst>
      <p:ext uri="{BB962C8B-B14F-4D97-AF65-F5344CB8AC3E}">
        <p14:creationId xmlns:p14="http://schemas.microsoft.com/office/powerpoint/2010/main" val="2011930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0ABA-9457-3D44-6B70-C6578410ADF1}"/>
              </a:ext>
            </a:extLst>
          </p:cNvPr>
          <p:cNvSpPr>
            <a:spLocks noGrp="1"/>
          </p:cNvSpPr>
          <p:nvPr>
            <p:ph type="title"/>
          </p:nvPr>
        </p:nvSpPr>
        <p:spPr>
          <a:xfrm>
            <a:off x="411480" y="1472946"/>
            <a:ext cx="5242560" cy="623316"/>
          </a:xfrm>
        </p:spPr>
        <p:txBody>
          <a:bodyPr/>
          <a:lstStyle/>
          <a:p>
            <a:r>
              <a:rPr lang="en-US" dirty="0"/>
              <a:t>Problem</a:t>
            </a:r>
          </a:p>
        </p:txBody>
      </p:sp>
      <p:sp>
        <p:nvSpPr>
          <p:cNvPr id="3" name="Content Placeholder 2">
            <a:extLst>
              <a:ext uri="{FF2B5EF4-FFF2-40B4-BE49-F238E27FC236}">
                <a16:creationId xmlns:a16="http://schemas.microsoft.com/office/drawing/2014/main" id="{147A6EB6-9EBB-0FA0-C600-5475E0AB7D29}"/>
              </a:ext>
            </a:extLst>
          </p:cNvPr>
          <p:cNvSpPr>
            <a:spLocks noGrp="1"/>
          </p:cNvSpPr>
          <p:nvPr>
            <p:ph idx="1"/>
          </p:nvPr>
        </p:nvSpPr>
        <p:spPr>
          <a:xfrm>
            <a:off x="1508760" y="3886200"/>
            <a:ext cx="5879592" cy="1652016"/>
          </a:xfrm>
        </p:spPr>
        <p:txBody>
          <a:bodyPr/>
          <a:lstStyle/>
          <a:p>
            <a:endParaRPr lang="en-US" dirty="0"/>
          </a:p>
          <a:p>
            <a:endParaRPr lang="en-US" dirty="0"/>
          </a:p>
          <a:p>
            <a:endParaRPr lang="en-US" dirty="0"/>
          </a:p>
          <a:p>
            <a:r>
              <a:rPr lang="en-US" dirty="0"/>
              <a:t>But how to capitalize on it when there is so much?</a:t>
            </a:r>
          </a:p>
        </p:txBody>
      </p:sp>
      <p:sp>
        <p:nvSpPr>
          <p:cNvPr id="4" name="Slide Number Placeholder 3">
            <a:extLst>
              <a:ext uri="{FF2B5EF4-FFF2-40B4-BE49-F238E27FC236}">
                <a16:creationId xmlns:a16="http://schemas.microsoft.com/office/drawing/2014/main" id="{B12CC4BD-E676-CF58-F7FC-130B8198F123}"/>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5" name="Footer Placeholder 4">
            <a:extLst>
              <a:ext uri="{FF2B5EF4-FFF2-40B4-BE49-F238E27FC236}">
                <a16:creationId xmlns:a16="http://schemas.microsoft.com/office/drawing/2014/main" id="{166D5831-9A6F-546C-7E3D-96498788724F}"/>
              </a:ext>
            </a:extLst>
          </p:cNvPr>
          <p:cNvSpPr>
            <a:spLocks noGrp="1"/>
          </p:cNvSpPr>
          <p:nvPr>
            <p:ph type="ftr" sz="quarter" idx="13"/>
          </p:nvPr>
        </p:nvSpPr>
        <p:spPr/>
        <p:txBody>
          <a:bodyPr/>
          <a:lstStyle/>
          <a:p>
            <a:r>
              <a:rPr lang="en-US"/>
              <a:t>Presentation title</a:t>
            </a:r>
            <a:endParaRPr lang="en-US" dirty="0"/>
          </a:p>
        </p:txBody>
      </p:sp>
      <p:sp>
        <p:nvSpPr>
          <p:cNvPr id="6" name="Rectangle 5">
            <a:extLst>
              <a:ext uri="{FF2B5EF4-FFF2-40B4-BE49-F238E27FC236}">
                <a16:creationId xmlns:a16="http://schemas.microsoft.com/office/drawing/2014/main" id="{1026AADD-3C6F-0264-227E-B506DC6B251E}"/>
              </a:ext>
            </a:extLst>
          </p:cNvPr>
          <p:cNvSpPr/>
          <p:nvPr/>
        </p:nvSpPr>
        <p:spPr>
          <a:xfrm>
            <a:off x="2721864" y="2536698"/>
            <a:ext cx="4666488" cy="1386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6">
                    <a:lumMod val="60000"/>
                    <a:lumOff val="40000"/>
                  </a:schemeClr>
                </a:solidFill>
              </a:rPr>
              <a:t>Over 100000 posts per day </a:t>
            </a:r>
          </a:p>
          <a:p>
            <a:r>
              <a:rPr lang="en-US" dirty="0">
                <a:solidFill>
                  <a:schemeClr val="accent6">
                    <a:lumMod val="60000"/>
                    <a:lumOff val="40000"/>
                  </a:schemeClr>
                </a:solidFill>
              </a:rPr>
              <a:t>                   </a:t>
            </a:r>
          </a:p>
          <a:p>
            <a:r>
              <a:rPr lang="en-US" dirty="0">
                <a:solidFill>
                  <a:schemeClr val="accent6">
                    <a:lumMod val="60000"/>
                    <a:lumOff val="40000"/>
                  </a:schemeClr>
                </a:solidFill>
              </a:rPr>
              <a:t> </a:t>
            </a:r>
          </a:p>
          <a:p>
            <a:r>
              <a:rPr lang="en-US" dirty="0">
                <a:solidFill>
                  <a:schemeClr val="accent6">
                    <a:lumMod val="60000"/>
                    <a:lumOff val="40000"/>
                  </a:schemeClr>
                </a:solidFill>
              </a:rPr>
              <a:t>36,500,000 pieces of content per year</a:t>
            </a:r>
          </a:p>
        </p:txBody>
      </p:sp>
    </p:spTree>
    <p:extLst>
      <p:ext uri="{BB962C8B-B14F-4D97-AF65-F5344CB8AC3E}">
        <p14:creationId xmlns:p14="http://schemas.microsoft.com/office/powerpoint/2010/main" val="2414382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yearly</a:t>
            </a:r>
            <a:r>
              <a:rPr lang="en-US" sz="4400" b="1" dirty="0">
                <a:solidFill>
                  <a:schemeClr val="accent6"/>
                </a:solidFill>
                <a:latin typeface="Arial Black" panose="020B0604020202020204" pitchFamily="34" charset="0"/>
                <a:cs typeface="Arial Black" panose="020B0604020202020204" pitchFamily="34" charset="0"/>
              </a:rPr>
              <a:t> PERFORMANCE</a:t>
            </a:r>
          </a:p>
        </p:txBody>
      </p:sp>
      <p:graphicFrame>
        <p:nvGraphicFramePr>
          <p:cNvPr id="12" name="Content Placeholder 11">
            <a:extLst>
              <a:ext uri="{FF2B5EF4-FFF2-40B4-BE49-F238E27FC236}">
                <a16:creationId xmlns:a16="http://schemas.microsoft.com/office/drawing/2014/main" id="{0B499DBE-25A4-0AC4-071C-6D01ADF7395E}"/>
              </a:ext>
            </a:extLst>
          </p:cNvPr>
          <p:cNvGraphicFramePr>
            <a:graphicFrameLocks noGrp="1"/>
          </p:cNvGraphicFramePr>
          <p:nvPr>
            <p:ph sz="half" idx="1"/>
            <p:extLst>
              <p:ext uri="{D42A27DB-BD31-4B8C-83A1-F6EECF244321}">
                <p14:modId xmlns:p14="http://schemas.microsoft.com/office/powerpoint/2010/main" val="3867816894"/>
              </p:ext>
            </p:extLst>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Content Distribution</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8</a:t>
            </a:fld>
            <a:endParaRPr lang="en-US" dirty="0"/>
          </a:p>
        </p:txBody>
      </p:sp>
      <p:graphicFrame>
        <p:nvGraphicFramePr>
          <p:cNvPr id="5" name="Chart 4">
            <a:extLst>
              <a:ext uri="{FF2B5EF4-FFF2-40B4-BE49-F238E27FC236}">
                <a16:creationId xmlns:a16="http://schemas.microsoft.com/office/drawing/2014/main" id="{73438BD5-8F98-20B5-5D9A-F2ACEDD88B67}"/>
              </a:ext>
            </a:extLst>
          </p:cNvPr>
          <p:cNvGraphicFramePr>
            <a:graphicFrameLocks/>
          </p:cNvGraphicFramePr>
          <p:nvPr>
            <p:extLst>
              <p:ext uri="{D42A27DB-BD31-4B8C-83A1-F6EECF244321}">
                <p14:modId xmlns:p14="http://schemas.microsoft.com/office/powerpoint/2010/main" val="3340371369"/>
              </p:ext>
            </p:extLst>
          </p:nvPr>
        </p:nvGraphicFramePr>
        <p:xfrm>
          <a:off x="1609725" y="2390775"/>
          <a:ext cx="9753600" cy="31718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647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CB208C-D249-4BA0-E5E3-7D509895632C}"/>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6" name="Rectangle 5">
            <a:extLst>
              <a:ext uri="{FF2B5EF4-FFF2-40B4-BE49-F238E27FC236}">
                <a16:creationId xmlns:a16="http://schemas.microsoft.com/office/drawing/2014/main" id="{9E0E0E11-552D-6AB8-FC79-4C502A93EE5A}"/>
              </a:ext>
            </a:extLst>
          </p:cNvPr>
          <p:cNvSpPr/>
          <p:nvPr/>
        </p:nvSpPr>
        <p:spPr>
          <a:xfrm>
            <a:off x="0" y="-320040"/>
            <a:ext cx="12397740" cy="7231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F15554B-3589-9288-1883-2F67C6CDCA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130" y="0"/>
            <a:ext cx="4918554" cy="2951132"/>
          </a:xfrm>
          <a:prstGeom prst="rect">
            <a:avLst/>
          </a:prstGeom>
        </p:spPr>
      </p:pic>
      <p:pic>
        <p:nvPicPr>
          <p:cNvPr id="11" name="Graphic 10">
            <a:extLst>
              <a:ext uri="{FF2B5EF4-FFF2-40B4-BE49-F238E27FC236}">
                <a16:creationId xmlns:a16="http://schemas.microsoft.com/office/drawing/2014/main" id="{799D60EA-AA8E-2C82-DAE7-DA3ACE17DE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3508" y="3183974"/>
            <a:ext cx="5724525" cy="3438525"/>
          </a:xfrm>
          <a:prstGeom prst="rect">
            <a:avLst/>
          </a:prstGeom>
        </p:spPr>
      </p:pic>
    </p:spTree>
    <p:extLst>
      <p:ext uri="{BB962C8B-B14F-4D97-AF65-F5344CB8AC3E}">
        <p14:creationId xmlns:p14="http://schemas.microsoft.com/office/powerpoint/2010/main" val="383182509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183</TotalTime>
  <Words>631</Words>
  <Application>Microsoft Office PowerPoint</Application>
  <PresentationFormat>Widescreen</PresentationFormat>
  <Paragraphs>91</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Sabon Next LT</vt:lpstr>
      <vt:lpstr>Office Theme</vt:lpstr>
      <vt:lpstr>SOCIAL BUZZ  Data analysis </vt:lpstr>
      <vt:lpstr>AGENDA</vt:lpstr>
      <vt:lpstr>Introduction</vt:lpstr>
      <vt:lpstr>Project Recap</vt:lpstr>
      <vt:lpstr>MEET OUR TEAM</vt:lpstr>
      <vt:lpstr>Problem</vt:lpstr>
      <vt:lpstr>yearly PERFORMANCE</vt:lpstr>
      <vt:lpstr>Content Distribution</vt:lpstr>
      <vt:lpstr>PowerPoint Presentation</vt:lpstr>
      <vt:lpstr>PowerPoint Presentation</vt:lpstr>
      <vt:lpstr>Process </vt:lpstr>
      <vt:lpstr>Insights</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Tanu Rajput</dc:creator>
  <cp:lastModifiedBy>Tanu Rajput</cp:lastModifiedBy>
  <cp:revision>3</cp:revision>
  <dcterms:created xsi:type="dcterms:W3CDTF">2022-12-04T13:11:10Z</dcterms:created>
  <dcterms:modified xsi:type="dcterms:W3CDTF">2022-12-04T18:48:43Z</dcterms:modified>
</cp:coreProperties>
</file>